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5DDFA0-AFE4-46A3-B584-9C1C766D274E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9C4CD9-2FC8-4C85-BFE4-13A25CB99BF3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Цель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A8FA28-437A-4D26-80A5-392C30847D59}" type="parTrans" cxnId="{FAC28201-019A-4DFA-8C85-A520584C4329}">
      <dgm:prSet/>
      <dgm:spPr/>
      <dgm:t>
        <a:bodyPr/>
        <a:lstStyle/>
        <a:p>
          <a:endParaRPr lang="ru-RU"/>
        </a:p>
      </dgm:t>
    </dgm:pt>
    <dgm:pt modelId="{5D6F41AA-2EF3-4C6A-BC91-1DD16336810A}" type="sibTrans" cxnId="{FAC28201-019A-4DFA-8C85-A520584C4329}">
      <dgm:prSet/>
      <dgm:spPr/>
      <dgm:t>
        <a:bodyPr/>
        <a:lstStyle/>
        <a:p>
          <a:endParaRPr lang="ru-RU"/>
        </a:p>
      </dgm:t>
    </dgm:pt>
    <dgm:pt modelId="{151305A8-0A05-4FEB-AAE4-823B11A4294C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активизация участия жителей в определении приоритетов расходования средств местного бюджета и поддержка инициатив жителей в решении вопросов местного значения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1A538D-9F23-481C-A8E3-9BCCC57F73B8}" type="parTrans" cxnId="{27EECEA2-0AEF-4FF8-ABF3-C249BC16AA44}">
      <dgm:prSet/>
      <dgm:spPr/>
      <dgm:t>
        <a:bodyPr/>
        <a:lstStyle/>
        <a:p>
          <a:endParaRPr lang="ru-RU"/>
        </a:p>
      </dgm:t>
    </dgm:pt>
    <dgm:pt modelId="{B144E723-F895-4A1B-AAC6-ED2403D2A4B4}" type="sibTrans" cxnId="{27EECEA2-0AEF-4FF8-ABF3-C249BC16AA44}">
      <dgm:prSet/>
      <dgm:spPr/>
      <dgm:t>
        <a:bodyPr/>
        <a:lstStyle/>
        <a:p>
          <a:endParaRPr lang="ru-RU"/>
        </a:p>
      </dgm:t>
    </dgm:pt>
    <dgm:pt modelId="{555B6427-0AA5-492D-B176-5FAC82961175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Задачи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5490D2-7F49-40FE-BC9A-0C36DA8816CB}" type="parTrans" cxnId="{2434B1A1-336D-456F-8E9F-8EBC2AA1B8F0}">
      <dgm:prSet/>
      <dgm:spPr/>
      <dgm:t>
        <a:bodyPr/>
        <a:lstStyle/>
        <a:p>
          <a:endParaRPr lang="ru-RU"/>
        </a:p>
      </dgm:t>
    </dgm:pt>
    <dgm:pt modelId="{675B70E3-C107-45AA-BF7B-E264FFFC466D}" type="sibTrans" cxnId="{2434B1A1-336D-456F-8E9F-8EBC2AA1B8F0}">
      <dgm:prSet/>
      <dgm:spPr/>
      <dgm:t>
        <a:bodyPr/>
        <a:lstStyle/>
        <a:p>
          <a:endParaRPr lang="ru-RU"/>
        </a:p>
      </dgm:t>
    </dgm:pt>
    <dgm:pt modelId="{F8D9FC41-1772-4C5C-906B-57147F740493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повышение эффективности бюджетных расходов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E754F6-0292-4A86-A94D-E674E668B99F}" type="parTrans" cxnId="{C2034543-31B2-4BF4-B41D-F11E1EA8CCE9}">
      <dgm:prSet/>
      <dgm:spPr/>
      <dgm:t>
        <a:bodyPr/>
        <a:lstStyle/>
        <a:p>
          <a:endParaRPr lang="ru-RU"/>
        </a:p>
      </dgm:t>
    </dgm:pt>
    <dgm:pt modelId="{A4F6F0BD-A450-4BE0-88BD-F84FDB66789E}" type="sibTrans" cxnId="{C2034543-31B2-4BF4-B41D-F11E1EA8CCE9}">
      <dgm:prSet/>
      <dgm:spPr/>
      <dgm:t>
        <a:bodyPr/>
        <a:lstStyle/>
        <a:p>
          <a:endParaRPr lang="ru-RU"/>
        </a:p>
      </dgm:t>
    </dgm:pt>
    <dgm:pt modelId="{AC3ED336-50D6-473F-B01A-218165ABC20D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повышение открытости деятельности органов местного самоуправления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E17D57-16F3-460D-BA8E-A7903825A1EF}" type="parTrans" cxnId="{8938B914-69D6-4A49-A112-A2DA78F3BB48}">
      <dgm:prSet/>
      <dgm:spPr/>
      <dgm:t>
        <a:bodyPr/>
        <a:lstStyle/>
        <a:p>
          <a:endParaRPr lang="ru-RU"/>
        </a:p>
      </dgm:t>
    </dgm:pt>
    <dgm:pt modelId="{AB666E6A-9547-4F2E-B681-5CAF5F93B37F}" type="sibTrans" cxnId="{8938B914-69D6-4A49-A112-A2DA78F3BB48}">
      <dgm:prSet/>
      <dgm:spPr/>
      <dgm:t>
        <a:bodyPr/>
        <a:lstStyle/>
        <a:p>
          <a:endParaRPr lang="ru-RU"/>
        </a:p>
      </dgm:t>
    </dgm:pt>
    <dgm:pt modelId="{B1F82DAE-75D8-4FB7-AE10-77EF22B6F0F4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Участники проекта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AF2754-9B60-4F51-BBFC-0E167561B168}" type="parTrans" cxnId="{48F0259D-9FDB-4A66-847D-F2F25A610F83}">
      <dgm:prSet/>
      <dgm:spPr/>
      <dgm:t>
        <a:bodyPr/>
        <a:lstStyle/>
        <a:p>
          <a:endParaRPr lang="ru-RU"/>
        </a:p>
      </dgm:t>
    </dgm:pt>
    <dgm:pt modelId="{6A74E506-74AD-4440-9D2F-199C669A3614}" type="sibTrans" cxnId="{48F0259D-9FDB-4A66-847D-F2F25A610F83}">
      <dgm:prSet/>
      <dgm:spPr/>
      <dgm:t>
        <a:bodyPr/>
        <a:lstStyle/>
        <a:p>
          <a:endParaRPr lang="ru-RU"/>
        </a:p>
      </dgm:t>
    </dgm:pt>
    <dgm:pt modelId="{57F16FDF-116B-4837-AAFA-6DFCA41ED077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муниципальное образование «Город Майкоп»; 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CDB32E-E2F3-4F52-8781-34655EAADD16}" type="parTrans" cxnId="{2813E75E-EFE3-49A3-B479-8802E4D65798}">
      <dgm:prSet/>
      <dgm:spPr/>
      <dgm:t>
        <a:bodyPr/>
        <a:lstStyle/>
        <a:p>
          <a:endParaRPr lang="ru-RU"/>
        </a:p>
      </dgm:t>
    </dgm:pt>
    <dgm:pt modelId="{275A1D63-06F3-4E1C-9601-00DE991838C2}" type="sibTrans" cxnId="{2813E75E-EFE3-49A3-B479-8802E4D65798}">
      <dgm:prSet/>
      <dgm:spPr/>
      <dgm:t>
        <a:bodyPr/>
        <a:lstStyle/>
        <a:p>
          <a:endParaRPr lang="ru-RU"/>
        </a:p>
      </dgm:t>
    </dgm:pt>
    <dgm:pt modelId="{B5598C08-8A40-4E99-B007-12E94BDCAB02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жители, индивидуальные предприниматели, юридические лица, общественные организации, осуществляющие свою деятельность на территории  муниципального образования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207A00-9AAA-407B-80DB-0627755B6F82}" type="parTrans" cxnId="{25713BEF-F63A-4FBE-B723-34A3FAA57540}">
      <dgm:prSet/>
      <dgm:spPr/>
      <dgm:t>
        <a:bodyPr/>
        <a:lstStyle/>
        <a:p>
          <a:endParaRPr lang="ru-RU"/>
        </a:p>
      </dgm:t>
    </dgm:pt>
    <dgm:pt modelId="{E8811258-9025-4282-B8ED-E3CB55FA79C9}" type="sibTrans" cxnId="{25713BEF-F63A-4FBE-B723-34A3FAA57540}">
      <dgm:prSet/>
      <dgm:spPr/>
      <dgm:t>
        <a:bodyPr/>
        <a:lstStyle/>
        <a:p>
          <a:endParaRPr lang="ru-RU"/>
        </a:p>
      </dgm:t>
    </dgm:pt>
    <dgm:pt modelId="{8C9C8EC8-50C5-4AC6-9612-3354F6410548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взаимодействия органов местного самоуправления и населения муниципального образования «Город Майкоп»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B44392-259A-4F82-934E-9B33F3F66FBF}" type="parTrans" cxnId="{327A2942-7430-47EC-AFD7-FD7D29D4813D}">
      <dgm:prSet/>
      <dgm:spPr/>
      <dgm:t>
        <a:bodyPr/>
        <a:lstStyle/>
        <a:p>
          <a:endParaRPr lang="ru-RU"/>
        </a:p>
      </dgm:t>
    </dgm:pt>
    <dgm:pt modelId="{100654B7-6929-4113-A7F0-0B583421C9D3}" type="sibTrans" cxnId="{327A2942-7430-47EC-AFD7-FD7D29D4813D}">
      <dgm:prSet/>
      <dgm:spPr/>
      <dgm:t>
        <a:bodyPr/>
        <a:lstStyle/>
        <a:p>
          <a:endParaRPr lang="ru-RU"/>
        </a:p>
      </dgm:t>
    </dgm:pt>
    <dgm:pt modelId="{B652CAF9-E9F7-4DA1-8228-D8452D9E57EC}" type="pres">
      <dgm:prSet presAssocID="{1D5DDFA0-AFE4-46A3-B584-9C1C766D274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AD1439-0127-4171-A091-F2C16E86A8C3}" type="pres">
      <dgm:prSet presAssocID="{2F9C4CD9-2FC8-4C85-BFE4-13A25CB99BF3}" presName="composite" presStyleCnt="0"/>
      <dgm:spPr/>
    </dgm:pt>
    <dgm:pt modelId="{0A8C3D28-33BA-4C61-A79C-F8313036B0B0}" type="pres">
      <dgm:prSet presAssocID="{2F9C4CD9-2FC8-4C85-BFE4-13A25CB99BF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B1592C-6B2B-4C3A-96FA-DC02D369C13E}" type="pres">
      <dgm:prSet presAssocID="{2F9C4CD9-2FC8-4C85-BFE4-13A25CB99BF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86EDE7-347F-4881-93E2-C1FD4CD8DD15}" type="pres">
      <dgm:prSet presAssocID="{5D6F41AA-2EF3-4C6A-BC91-1DD16336810A}" presName="sp" presStyleCnt="0"/>
      <dgm:spPr/>
    </dgm:pt>
    <dgm:pt modelId="{53B2A164-6495-4A87-8A72-875E401FD1C9}" type="pres">
      <dgm:prSet presAssocID="{555B6427-0AA5-492D-B176-5FAC82961175}" presName="composite" presStyleCnt="0"/>
      <dgm:spPr/>
    </dgm:pt>
    <dgm:pt modelId="{1FF98834-1A9E-43E9-B06E-ECFD04A93D67}" type="pres">
      <dgm:prSet presAssocID="{555B6427-0AA5-492D-B176-5FAC8296117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3492F0-7001-461A-99A6-31341877ABB5}" type="pres">
      <dgm:prSet presAssocID="{555B6427-0AA5-492D-B176-5FAC82961175}" presName="descendantText" presStyleLbl="alignAcc1" presStyleIdx="1" presStyleCnt="3" custScaleY="1565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4EADFE-E5FB-4C8D-8030-7D377B304B1E}" type="pres">
      <dgm:prSet presAssocID="{675B70E3-C107-45AA-BF7B-E264FFFC466D}" presName="sp" presStyleCnt="0"/>
      <dgm:spPr/>
    </dgm:pt>
    <dgm:pt modelId="{80E2A390-C889-40CC-8EFF-51B7CBA963D3}" type="pres">
      <dgm:prSet presAssocID="{B1F82DAE-75D8-4FB7-AE10-77EF22B6F0F4}" presName="composite" presStyleCnt="0"/>
      <dgm:spPr/>
    </dgm:pt>
    <dgm:pt modelId="{98DE0509-B5D0-459D-A67E-6A26A1D2C9BE}" type="pres">
      <dgm:prSet presAssocID="{B1F82DAE-75D8-4FB7-AE10-77EF22B6F0F4}" presName="parentText" presStyleLbl="alignNode1" presStyleIdx="2" presStyleCnt="3" custLinFactNeighborX="0" custLinFactNeighborY="-28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06BF49-067E-4ACE-B1FD-86BA68B50E78}" type="pres">
      <dgm:prSet presAssocID="{B1F82DAE-75D8-4FB7-AE10-77EF22B6F0F4}" presName="descendantText" presStyleLbl="alignAcc1" presStyleIdx="2" presStyleCnt="3" custScaleY="142402" custLinFactNeighborX="671" custLinFactNeighborY="137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58F362-0491-4E64-99E2-73A3ED7F396A}" type="presOf" srcId="{F8D9FC41-1772-4C5C-906B-57147F740493}" destId="{D53492F0-7001-461A-99A6-31341877ABB5}" srcOrd="0" destOrd="0" presId="urn:microsoft.com/office/officeart/2005/8/layout/chevron2"/>
    <dgm:cxn modelId="{27EECEA2-0AEF-4FF8-ABF3-C249BC16AA44}" srcId="{2F9C4CD9-2FC8-4C85-BFE4-13A25CB99BF3}" destId="{151305A8-0A05-4FEB-AAE4-823B11A4294C}" srcOrd="0" destOrd="0" parTransId="{F71A538D-9F23-481C-A8E3-9BCCC57F73B8}" sibTransId="{B144E723-F895-4A1B-AAC6-ED2403D2A4B4}"/>
    <dgm:cxn modelId="{931371D6-6CD7-4AC7-B83E-497AA462E95C}" type="presOf" srcId="{AC3ED336-50D6-473F-B01A-218165ABC20D}" destId="{D53492F0-7001-461A-99A6-31341877ABB5}" srcOrd="0" destOrd="1" presId="urn:microsoft.com/office/officeart/2005/8/layout/chevron2"/>
    <dgm:cxn modelId="{52DB272B-9314-444C-949E-E4016CF0459F}" type="presOf" srcId="{8C9C8EC8-50C5-4AC6-9612-3354F6410548}" destId="{D53492F0-7001-461A-99A6-31341877ABB5}" srcOrd="0" destOrd="2" presId="urn:microsoft.com/office/officeart/2005/8/layout/chevron2"/>
    <dgm:cxn modelId="{25713BEF-F63A-4FBE-B723-34A3FAA57540}" srcId="{B1F82DAE-75D8-4FB7-AE10-77EF22B6F0F4}" destId="{B5598C08-8A40-4E99-B007-12E94BDCAB02}" srcOrd="1" destOrd="0" parTransId="{B7207A00-9AAA-407B-80DB-0627755B6F82}" sibTransId="{E8811258-9025-4282-B8ED-E3CB55FA79C9}"/>
    <dgm:cxn modelId="{FAC28201-019A-4DFA-8C85-A520584C4329}" srcId="{1D5DDFA0-AFE4-46A3-B584-9C1C766D274E}" destId="{2F9C4CD9-2FC8-4C85-BFE4-13A25CB99BF3}" srcOrd="0" destOrd="0" parTransId="{B6A8FA28-437A-4D26-80A5-392C30847D59}" sibTransId="{5D6F41AA-2EF3-4C6A-BC91-1DD16336810A}"/>
    <dgm:cxn modelId="{67158802-7F92-4AAA-9F62-3FE23FB2BD99}" type="presOf" srcId="{151305A8-0A05-4FEB-AAE4-823B11A4294C}" destId="{FBB1592C-6B2B-4C3A-96FA-DC02D369C13E}" srcOrd="0" destOrd="0" presId="urn:microsoft.com/office/officeart/2005/8/layout/chevron2"/>
    <dgm:cxn modelId="{17FB290F-28C9-4D67-A621-260092E9ABDA}" type="presOf" srcId="{B5598C08-8A40-4E99-B007-12E94BDCAB02}" destId="{8406BF49-067E-4ACE-B1FD-86BA68B50E78}" srcOrd="0" destOrd="1" presId="urn:microsoft.com/office/officeart/2005/8/layout/chevron2"/>
    <dgm:cxn modelId="{C2034543-31B2-4BF4-B41D-F11E1EA8CCE9}" srcId="{555B6427-0AA5-492D-B176-5FAC82961175}" destId="{F8D9FC41-1772-4C5C-906B-57147F740493}" srcOrd="0" destOrd="0" parTransId="{3AE754F6-0292-4A86-A94D-E674E668B99F}" sibTransId="{A4F6F0BD-A450-4BE0-88BD-F84FDB66789E}"/>
    <dgm:cxn modelId="{136CAFB5-E428-4768-BCB1-C2C0F7FF5AAF}" type="presOf" srcId="{2F9C4CD9-2FC8-4C85-BFE4-13A25CB99BF3}" destId="{0A8C3D28-33BA-4C61-A79C-F8313036B0B0}" srcOrd="0" destOrd="0" presId="urn:microsoft.com/office/officeart/2005/8/layout/chevron2"/>
    <dgm:cxn modelId="{8938B914-69D6-4A49-A112-A2DA78F3BB48}" srcId="{555B6427-0AA5-492D-B176-5FAC82961175}" destId="{AC3ED336-50D6-473F-B01A-218165ABC20D}" srcOrd="1" destOrd="0" parTransId="{21E17D57-16F3-460D-BA8E-A7903825A1EF}" sibTransId="{AB666E6A-9547-4F2E-B681-5CAF5F93B37F}"/>
    <dgm:cxn modelId="{5C4D7329-12FB-4CD2-813C-3C0F9A3DFE1B}" type="presOf" srcId="{57F16FDF-116B-4837-AAFA-6DFCA41ED077}" destId="{8406BF49-067E-4ACE-B1FD-86BA68B50E78}" srcOrd="0" destOrd="0" presId="urn:microsoft.com/office/officeart/2005/8/layout/chevron2"/>
    <dgm:cxn modelId="{2434B1A1-336D-456F-8E9F-8EBC2AA1B8F0}" srcId="{1D5DDFA0-AFE4-46A3-B584-9C1C766D274E}" destId="{555B6427-0AA5-492D-B176-5FAC82961175}" srcOrd="1" destOrd="0" parTransId="{195490D2-7F49-40FE-BC9A-0C36DA8816CB}" sibTransId="{675B70E3-C107-45AA-BF7B-E264FFFC466D}"/>
    <dgm:cxn modelId="{327A2942-7430-47EC-AFD7-FD7D29D4813D}" srcId="{555B6427-0AA5-492D-B176-5FAC82961175}" destId="{8C9C8EC8-50C5-4AC6-9612-3354F6410548}" srcOrd="2" destOrd="0" parTransId="{67B44392-259A-4F82-934E-9B33F3F66FBF}" sibTransId="{100654B7-6929-4113-A7F0-0B583421C9D3}"/>
    <dgm:cxn modelId="{570E4018-7AD5-4267-814E-92155AA1A635}" type="presOf" srcId="{555B6427-0AA5-492D-B176-5FAC82961175}" destId="{1FF98834-1A9E-43E9-B06E-ECFD04A93D67}" srcOrd="0" destOrd="0" presId="urn:microsoft.com/office/officeart/2005/8/layout/chevron2"/>
    <dgm:cxn modelId="{BF0BF4C4-D918-4155-8986-75AEB50A257D}" type="presOf" srcId="{B1F82DAE-75D8-4FB7-AE10-77EF22B6F0F4}" destId="{98DE0509-B5D0-459D-A67E-6A26A1D2C9BE}" srcOrd="0" destOrd="0" presId="urn:microsoft.com/office/officeart/2005/8/layout/chevron2"/>
    <dgm:cxn modelId="{2813E75E-EFE3-49A3-B479-8802E4D65798}" srcId="{B1F82DAE-75D8-4FB7-AE10-77EF22B6F0F4}" destId="{57F16FDF-116B-4837-AAFA-6DFCA41ED077}" srcOrd="0" destOrd="0" parTransId="{40CDB32E-E2F3-4F52-8781-34655EAADD16}" sibTransId="{275A1D63-06F3-4E1C-9601-00DE991838C2}"/>
    <dgm:cxn modelId="{48F0259D-9FDB-4A66-847D-F2F25A610F83}" srcId="{1D5DDFA0-AFE4-46A3-B584-9C1C766D274E}" destId="{B1F82DAE-75D8-4FB7-AE10-77EF22B6F0F4}" srcOrd="2" destOrd="0" parTransId="{FAAF2754-9B60-4F51-BBFC-0E167561B168}" sibTransId="{6A74E506-74AD-4440-9D2F-199C669A3614}"/>
    <dgm:cxn modelId="{882908A5-4EDB-4390-824B-B915A94A6200}" type="presOf" srcId="{1D5DDFA0-AFE4-46A3-B584-9C1C766D274E}" destId="{B652CAF9-E9F7-4DA1-8228-D8452D9E57EC}" srcOrd="0" destOrd="0" presId="urn:microsoft.com/office/officeart/2005/8/layout/chevron2"/>
    <dgm:cxn modelId="{E20A3AA1-0D69-437C-A5B1-BFF0A76E1234}" type="presParOf" srcId="{B652CAF9-E9F7-4DA1-8228-D8452D9E57EC}" destId="{B9AD1439-0127-4171-A091-F2C16E86A8C3}" srcOrd="0" destOrd="0" presId="urn:microsoft.com/office/officeart/2005/8/layout/chevron2"/>
    <dgm:cxn modelId="{71A3F109-7107-4347-A397-1CF6C7A734F5}" type="presParOf" srcId="{B9AD1439-0127-4171-A091-F2C16E86A8C3}" destId="{0A8C3D28-33BA-4C61-A79C-F8313036B0B0}" srcOrd="0" destOrd="0" presId="urn:microsoft.com/office/officeart/2005/8/layout/chevron2"/>
    <dgm:cxn modelId="{EB2C9741-8833-4FB3-B67B-3F35525F3B0B}" type="presParOf" srcId="{B9AD1439-0127-4171-A091-F2C16E86A8C3}" destId="{FBB1592C-6B2B-4C3A-96FA-DC02D369C13E}" srcOrd="1" destOrd="0" presId="urn:microsoft.com/office/officeart/2005/8/layout/chevron2"/>
    <dgm:cxn modelId="{F88D3149-4E62-4388-BEA9-F9E14C46A6ED}" type="presParOf" srcId="{B652CAF9-E9F7-4DA1-8228-D8452D9E57EC}" destId="{0D86EDE7-347F-4881-93E2-C1FD4CD8DD15}" srcOrd="1" destOrd="0" presId="urn:microsoft.com/office/officeart/2005/8/layout/chevron2"/>
    <dgm:cxn modelId="{BAC88510-3FC0-4729-8DF5-8BD11162579E}" type="presParOf" srcId="{B652CAF9-E9F7-4DA1-8228-D8452D9E57EC}" destId="{53B2A164-6495-4A87-8A72-875E401FD1C9}" srcOrd="2" destOrd="0" presId="urn:microsoft.com/office/officeart/2005/8/layout/chevron2"/>
    <dgm:cxn modelId="{58BDCE11-A570-4468-8C8F-CF4C8C2D0652}" type="presParOf" srcId="{53B2A164-6495-4A87-8A72-875E401FD1C9}" destId="{1FF98834-1A9E-43E9-B06E-ECFD04A93D67}" srcOrd="0" destOrd="0" presId="urn:microsoft.com/office/officeart/2005/8/layout/chevron2"/>
    <dgm:cxn modelId="{0385496D-173B-4525-AA82-A3E10A57E1DC}" type="presParOf" srcId="{53B2A164-6495-4A87-8A72-875E401FD1C9}" destId="{D53492F0-7001-461A-99A6-31341877ABB5}" srcOrd="1" destOrd="0" presId="urn:microsoft.com/office/officeart/2005/8/layout/chevron2"/>
    <dgm:cxn modelId="{C1A0717A-394E-493E-BA15-FF1BECB2EC59}" type="presParOf" srcId="{B652CAF9-E9F7-4DA1-8228-D8452D9E57EC}" destId="{BF4EADFE-E5FB-4C8D-8030-7D377B304B1E}" srcOrd="3" destOrd="0" presId="urn:microsoft.com/office/officeart/2005/8/layout/chevron2"/>
    <dgm:cxn modelId="{4FC06D10-CAC3-4B3F-89FB-FF6519CE7655}" type="presParOf" srcId="{B652CAF9-E9F7-4DA1-8228-D8452D9E57EC}" destId="{80E2A390-C889-40CC-8EFF-51B7CBA963D3}" srcOrd="4" destOrd="0" presId="urn:microsoft.com/office/officeart/2005/8/layout/chevron2"/>
    <dgm:cxn modelId="{3EF9EA9E-3588-4E7B-93C2-58D32BA5801E}" type="presParOf" srcId="{80E2A390-C889-40CC-8EFF-51B7CBA963D3}" destId="{98DE0509-B5D0-459D-A67E-6A26A1D2C9BE}" srcOrd="0" destOrd="0" presId="urn:microsoft.com/office/officeart/2005/8/layout/chevron2"/>
    <dgm:cxn modelId="{0C9CE958-863F-4C7B-8A85-9495D471CDE3}" type="presParOf" srcId="{80E2A390-C889-40CC-8EFF-51B7CBA963D3}" destId="{8406BF49-067E-4ACE-B1FD-86BA68B50E7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F45964-5593-41FA-ADF8-78C6A832DE9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0C42D6-E459-47A5-AB43-BB318FAA07DD}">
      <dgm:prSet phldrT="[Текст]" custT="1"/>
      <dgm:spPr/>
      <dgm:t>
        <a:bodyPr/>
        <a:lstStyle/>
        <a:p>
          <a:r>
            <a: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менее 10%</a:t>
          </a:r>
          <a:endParaRPr lang="ru-RU" sz="3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892BC3-D77E-4717-B106-2EDBD9EED924}" type="parTrans" cxnId="{93A5A09D-B58D-4D5B-A76C-B5CF452E78A5}">
      <dgm:prSet/>
      <dgm:spPr/>
      <dgm:t>
        <a:bodyPr/>
        <a:lstStyle/>
        <a:p>
          <a:endParaRPr lang="ru-RU"/>
        </a:p>
      </dgm:t>
    </dgm:pt>
    <dgm:pt modelId="{0ABD2DED-8B36-49E2-8438-6557A5A4D992}" type="sibTrans" cxnId="{93A5A09D-B58D-4D5B-A76C-B5CF452E78A5}">
      <dgm:prSet/>
      <dgm:spPr/>
      <dgm:t>
        <a:bodyPr/>
        <a:lstStyle/>
        <a:p>
          <a:endParaRPr lang="ru-RU"/>
        </a:p>
      </dgm:t>
    </dgm:pt>
    <dgm:pt modelId="{E7C9A5E3-B9D9-4B04-97D0-37377F001E96}">
      <dgm:prSet phldrT="[Текст]" custT="1"/>
      <dgm:spPr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счет средств бюджета муниципального образования «Город Майкоп»</a:t>
          </a:r>
          <a:endParaRPr lang="ru-RU" sz="19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1793BC-55CA-43CA-B192-9237C97A67A4}" type="parTrans" cxnId="{ED991550-2B25-42DC-AEA2-586547B20594}">
      <dgm:prSet/>
      <dgm:spPr/>
      <dgm:t>
        <a:bodyPr/>
        <a:lstStyle/>
        <a:p>
          <a:endParaRPr lang="ru-RU"/>
        </a:p>
      </dgm:t>
    </dgm:pt>
    <dgm:pt modelId="{43F85B61-9289-4792-B2E1-4F525CE613E1}" type="sibTrans" cxnId="{ED991550-2B25-42DC-AEA2-586547B20594}">
      <dgm:prSet/>
      <dgm:spPr/>
      <dgm:t>
        <a:bodyPr/>
        <a:lstStyle/>
        <a:p>
          <a:endParaRPr lang="ru-RU"/>
        </a:p>
      </dgm:t>
    </dgm:pt>
    <dgm:pt modelId="{A326B128-9ACA-4C9D-B855-4732BD434FB9}">
      <dgm:prSet phldrT="[Текст]" custT="1"/>
      <dgm:spPr/>
      <dgm:t>
        <a:bodyPr/>
        <a:lstStyle/>
        <a:p>
          <a:endParaRPr lang="ru-RU" sz="3000" dirty="0" smtClean="0"/>
        </a:p>
        <a:p>
          <a:r>
            <a: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менее 5%</a:t>
          </a:r>
        </a:p>
        <a:p>
          <a:endParaRPr lang="ru-RU" sz="3500" dirty="0"/>
        </a:p>
      </dgm:t>
    </dgm:pt>
    <dgm:pt modelId="{B1B49542-49EC-4C0C-A783-850B7B0714A7}" type="parTrans" cxnId="{7BE6443F-4390-4DC3-BD81-AB80CA996D6E}">
      <dgm:prSet/>
      <dgm:spPr/>
      <dgm:t>
        <a:bodyPr/>
        <a:lstStyle/>
        <a:p>
          <a:endParaRPr lang="ru-RU"/>
        </a:p>
      </dgm:t>
    </dgm:pt>
    <dgm:pt modelId="{95D5E9FC-BE82-4E91-9EC8-59606046BD7C}" type="sibTrans" cxnId="{7BE6443F-4390-4DC3-BD81-AB80CA996D6E}">
      <dgm:prSet/>
      <dgm:spPr/>
      <dgm:t>
        <a:bodyPr/>
        <a:lstStyle/>
        <a:p>
          <a:endParaRPr lang="ru-RU"/>
        </a:p>
      </dgm:t>
    </dgm:pt>
    <dgm:pt modelId="{4377E9E3-1F66-491C-BF44-067150B319DF}">
      <dgm:prSet phldrT="[Текст]" custT="1"/>
      <dgm:spPr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 стороны населения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671925-B944-4A9F-BD9C-55FE35CABF73}" type="parTrans" cxnId="{5DC8D61B-632E-4452-B471-66B035D85BB3}">
      <dgm:prSet/>
      <dgm:spPr/>
      <dgm:t>
        <a:bodyPr/>
        <a:lstStyle/>
        <a:p>
          <a:endParaRPr lang="ru-RU"/>
        </a:p>
      </dgm:t>
    </dgm:pt>
    <dgm:pt modelId="{1DEBF796-E9EC-4F43-A795-5E5A21A2DA76}" type="sibTrans" cxnId="{5DC8D61B-632E-4452-B471-66B035D85BB3}">
      <dgm:prSet/>
      <dgm:spPr/>
      <dgm:t>
        <a:bodyPr/>
        <a:lstStyle/>
        <a:p>
          <a:endParaRPr lang="ru-RU"/>
        </a:p>
      </dgm:t>
    </dgm:pt>
    <dgm:pt modelId="{6D17704B-968B-47B0-B4D8-8F98C9C13812}">
      <dgm:prSet phldrT="[Текст]" custT="1"/>
      <dgm:spPr/>
      <dgm:t>
        <a:bodyPr/>
        <a:lstStyle/>
        <a:p>
          <a:r>
            <a: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менее 10%</a:t>
          </a:r>
          <a:endParaRPr lang="ru-RU" sz="3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E397F3-767E-46C6-8EC0-3ABEDC77A56D}" type="parTrans" cxnId="{3C8675A9-7F47-42C4-B7A2-5C60B333BFAF}">
      <dgm:prSet/>
      <dgm:spPr/>
      <dgm:t>
        <a:bodyPr/>
        <a:lstStyle/>
        <a:p>
          <a:endParaRPr lang="ru-RU"/>
        </a:p>
      </dgm:t>
    </dgm:pt>
    <dgm:pt modelId="{653590AA-9F6C-4D8C-9040-64BACB995B2D}" type="sibTrans" cxnId="{3C8675A9-7F47-42C4-B7A2-5C60B333BFAF}">
      <dgm:prSet/>
      <dgm:spPr/>
      <dgm:t>
        <a:bodyPr/>
        <a:lstStyle/>
        <a:p>
          <a:endParaRPr lang="ru-RU"/>
        </a:p>
      </dgm:t>
    </dgm:pt>
    <dgm:pt modelId="{E1C5F2AD-651D-4E9B-85FD-0D6A677EA925}">
      <dgm:prSet phldrT="[Текст]" custT="1"/>
      <dgm:spPr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из других внебюджетных источников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D1E312-2F01-477F-9B0D-94D4641A6ADE}" type="parTrans" cxnId="{97951081-EB88-486F-B5A9-CB7656FC5EAB}">
      <dgm:prSet/>
      <dgm:spPr/>
      <dgm:t>
        <a:bodyPr/>
        <a:lstStyle/>
        <a:p>
          <a:endParaRPr lang="ru-RU"/>
        </a:p>
      </dgm:t>
    </dgm:pt>
    <dgm:pt modelId="{0A937877-B2A6-4D62-8188-1503748146A5}" type="sibTrans" cxnId="{97951081-EB88-486F-B5A9-CB7656FC5EAB}">
      <dgm:prSet/>
      <dgm:spPr/>
      <dgm:t>
        <a:bodyPr/>
        <a:lstStyle/>
        <a:p>
          <a:endParaRPr lang="ru-RU"/>
        </a:p>
      </dgm:t>
    </dgm:pt>
    <dgm:pt modelId="{FDB7F1A3-5796-4A6C-883C-7171D5EC2979}" type="pres">
      <dgm:prSet presAssocID="{E6F45964-5593-41FA-ADF8-78C6A832DE9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104FD2-3208-4D2C-A847-C126FC3A8D44}" type="pres">
      <dgm:prSet presAssocID="{BA0C42D6-E459-47A5-AB43-BB318FAA07DD}" presName="linNode" presStyleCnt="0"/>
      <dgm:spPr/>
    </dgm:pt>
    <dgm:pt modelId="{2EB19001-9187-4FD3-8B2D-11CD26AA2414}" type="pres">
      <dgm:prSet presAssocID="{BA0C42D6-E459-47A5-AB43-BB318FAA07D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B165DA-9258-4070-836F-1259E26E6C8E}" type="pres">
      <dgm:prSet presAssocID="{BA0C42D6-E459-47A5-AB43-BB318FAA07D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7950D0-F98A-4873-AEBB-D2A0EA915667}" type="pres">
      <dgm:prSet presAssocID="{0ABD2DED-8B36-49E2-8438-6557A5A4D992}" presName="sp" presStyleCnt="0"/>
      <dgm:spPr/>
    </dgm:pt>
    <dgm:pt modelId="{E8B14838-CB60-415E-9896-03350DE01E38}" type="pres">
      <dgm:prSet presAssocID="{A326B128-9ACA-4C9D-B855-4732BD434FB9}" presName="linNode" presStyleCnt="0"/>
      <dgm:spPr/>
    </dgm:pt>
    <dgm:pt modelId="{B4E9D961-9B0C-40C9-AE2E-6C3DD5930F35}" type="pres">
      <dgm:prSet presAssocID="{A326B128-9ACA-4C9D-B855-4732BD434FB9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2C9813-0623-48D9-9C35-7E177D039B47}" type="pres">
      <dgm:prSet presAssocID="{A326B128-9ACA-4C9D-B855-4732BD434FB9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88BC73-CA79-4CA0-87D8-2F4B0E201ED8}" type="pres">
      <dgm:prSet presAssocID="{95D5E9FC-BE82-4E91-9EC8-59606046BD7C}" presName="sp" presStyleCnt="0"/>
      <dgm:spPr/>
    </dgm:pt>
    <dgm:pt modelId="{397F7C1C-DCDB-43AD-A535-BA074F612BE6}" type="pres">
      <dgm:prSet presAssocID="{6D17704B-968B-47B0-B4D8-8F98C9C13812}" presName="linNode" presStyleCnt="0"/>
      <dgm:spPr/>
    </dgm:pt>
    <dgm:pt modelId="{E923775B-72F5-40AC-AD7D-1A11ECCEA9D9}" type="pres">
      <dgm:prSet presAssocID="{6D17704B-968B-47B0-B4D8-8F98C9C13812}" presName="parentText" presStyleLbl="node1" presStyleIdx="2" presStyleCnt="3" custScaleY="76452" custLinFactNeighborX="196" custLinFactNeighborY="409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0A97E4-706F-4952-A2C0-96F473D39CED}" type="pres">
      <dgm:prSet presAssocID="{6D17704B-968B-47B0-B4D8-8F98C9C13812}" presName="descendantText" presStyleLbl="alignAccFollowNode1" presStyleIdx="2" presStyleCnt="3" custLinFactNeighborX="2431" custLinFactNeighborY="41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951081-EB88-486F-B5A9-CB7656FC5EAB}" srcId="{6D17704B-968B-47B0-B4D8-8F98C9C13812}" destId="{E1C5F2AD-651D-4E9B-85FD-0D6A677EA925}" srcOrd="0" destOrd="0" parTransId="{2CD1E312-2F01-477F-9B0D-94D4641A6ADE}" sibTransId="{0A937877-B2A6-4D62-8188-1503748146A5}"/>
    <dgm:cxn modelId="{ED991550-2B25-42DC-AEA2-586547B20594}" srcId="{BA0C42D6-E459-47A5-AB43-BB318FAA07DD}" destId="{E7C9A5E3-B9D9-4B04-97D0-37377F001E96}" srcOrd="0" destOrd="0" parTransId="{881793BC-55CA-43CA-B192-9237C97A67A4}" sibTransId="{43F85B61-9289-4792-B2E1-4F525CE613E1}"/>
    <dgm:cxn modelId="{29CAEE80-7A37-4BBA-98A2-3A04A10BB141}" type="presOf" srcId="{BA0C42D6-E459-47A5-AB43-BB318FAA07DD}" destId="{2EB19001-9187-4FD3-8B2D-11CD26AA2414}" srcOrd="0" destOrd="0" presId="urn:microsoft.com/office/officeart/2005/8/layout/vList5"/>
    <dgm:cxn modelId="{F05B0C7A-9A88-4527-8064-B36898F30946}" type="presOf" srcId="{4377E9E3-1F66-491C-BF44-067150B319DF}" destId="{7F2C9813-0623-48D9-9C35-7E177D039B47}" srcOrd="0" destOrd="0" presId="urn:microsoft.com/office/officeart/2005/8/layout/vList5"/>
    <dgm:cxn modelId="{DE69B3D6-244A-4B80-B436-ECE44752E57C}" type="presOf" srcId="{E7C9A5E3-B9D9-4B04-97D0-37377F001E96}" destId="{36B165DA-9258-4070-836F-1259E26E6C8E}" srcOrd="0" destOrd="0" presId="urn:microsoft.com/office/officeart/2005/8/layout/vList5"/>
    <dgm:cxn modelId="{93A5A09D-B58D-4D5B-A76C-B5CF452E78A5}" srcId="{E6F45964-5593-41FA-ADF8-78C6A832DE9E}" destId="{BA0C42D6-E459-47A5-AB43-BB318FAA07DD}" srcOrd="0" destOrd="0" parTransId="{89892BC3-D77E-4717-B106-2EDBD9EED924}" sibTransId="{0ABD2DED-8B36-49E2-8438-6557A5A4D992}"/>
    <dgm:cxn modelId="{9151FB90-AA7E-4EA4-B734-3A1226EA56A3}" type="presOf" srcId="{E1C5F2AD-651D-4E9B-85FD-0D6A677EA925}" destId="{3B0A97E4-706F-4952-A2C0-96F473D39CED}" srcOrd="0" destOrd="0" presId="urn:microsoft.com/office/officeart/2005/8/layout/vList5"/>
    <dgm:cxn modelId="{21CA50C8-D867-40AE-8936-1F550D82FA21}" type="presOf" srcId="{6D17704B-968B-47B0-B4D8-8F98C9C13812}" destId="{E923775B-72F5-40AC-AD7D-1A11ECCEA9D9}" srcOrd="0" destOrd="0" presId="urn:microsoft.com/office/officeart/2005/8/layout/vList5"/>
    <dgm:cxn modelId="{FB5AE2EC-1D78-43CA-892A-028AC4415F49}" type="presOf" srcId="{E6F45964-5593-41FA-ADF8-78C6A832DE9E}" destId="{FDB7F1A3-5796-4A6C-883C-7171D5EC2979}" srcOrd="0" destOrd="0" presId="urn:microsoft.com/office/officeart/2005/8/layout/vList5"/>
    <dgm:cxn modelId="{3C8675A9-7F47-42C4-B7A2-5C60B333BFAF}" srcId="{E6F45964-5593-41FA-ADF8-78C6A832DE9E}" destId="{6D17704B-968B-47B0-B4D8-8F98C9C13812}" srcOrd="2" destOrd="0" parTransId="{88E397F3-767E-46C6-8EC0-3ABEDC77A56D}" sibTransId="{653590AA-9F6C-4D8C-9040-64BACB995B2D}"/>
    <dgm:cxn modelId="{7BE6443F-4390-4DC3-BD81-AB80CA996D6E}" srcId="{E6F45964-5593-41FA-ADF8-78C6A832DE9E}" destId="{A326B128-9ACA-4C9D-B855-4732BD434FB9}" srcOrd="1" destOrd="0" parTransId="{B1B49542-49EC-4C0C-A783-850B7B0714A7}" sibTransId="{95D5E9FC-BE82-4E91-9EC8-59606046BD7C}"/>
    <dgm:cxn modelId="{9329CF2C-FF32-4983-8928-247401727C9C}" type="presOf" srcId="{A326B128-9ACA-4C9D-B855-4732BD434FB9}" destId="{B4E9D961-9B0C-40C9-AE2E-6C3DD5930F35}" srcOrd="0" destOrd="0" presId="urn:microsoft.com/office/officeart/2005/8/layout/vList5"/>
    <dgm:cxn modelId="{5DC8D61B-632E-4452-B471-66B035D85BB3}" srcId="{A326B128-9ACA-4C9D-B855-4732BD434FB9}" destId="{4377E9E3-1F66-491C-BF44-067150B319DF}" srcOrd="0" destOrd="0" parTransId="{84671925-B944-4A9F-BD9C-55FE35CABF73}" sibTransId="{1DEBF796-E9EC-4F43-A795-5E5A21A2DA76}"/>
    <dgm:cxn modelId="{6546A4E4-A032-4361-9A4B-623B8F59AA2B}" type="presParOf" srcId="{FDB7F1A3-5796-4A6C-883C-7171D5EC2979}" destId="{6E104FD2-3208-4D2C-A847-C126FC3A8D44}" srcOrd="0" destOrd="0" presId="urn:microsoft.com/office/officeart/2005/8/layout/vList5"/>
    <dgm:cxn modelId="{5E9C31DF-BD8F-421E-9CEF-BACAD8682B76}" type="presParOf" srcId="{6E104FD2-3208-4D2C-A847-C126FC3A8D44}" destId="{2EB19001-9187-4FD3-8B2D-11CD26AA2414}" srcOrd="0" destOrd="0" presId="urn:microsoft.com/office/officeart/2005/8/layout/vList5"/>
    <dgm:cxn modelId="{FFFA0C05-B061-438C-8D5F-2B0A96FBF270}" type="presParOf" srcId="{6E104FD2-3208-4D2C-A847-C126FC3A8D44}" destId="{36B165DA-9258-4070-836F-1259E26E6C8E}" srcOrd="1" destOrd="0" presId="urn:microsoft.com/office/officeart/2005/8/layout/vList5"/>
    <dgm:cxn modelId="{57F2E333-CBBB-4EFB-BC91-2C0DA7715F54}" type="presParOf" srcId="{FDB7F1A3-5796-4A6C-883C-7171D5EC2979}" destId="{0C7950D0-F98A-4873-AEBB-D2A0EA915667}" srcOrd="1" destOrd="0" presId="urn:microsoft.com/office/officeart/2005/8/layout/vList5"/>
    <dgm:cxn modelId="{FECFC5A6-3D79-41D8-A131-9C3DD0F6C374}" type="presParOf" srcId="{FDB7F1A3-5796-4A6C-883C-7171D5EC2979}" destId="{E8B14838-CB60-415E-9896-03350DE01E38}" srcOrd="2" destOrd="0" presId="urn:microsoft.com/office/officeart/2005/8/layout/vList5"/>
    <dgm:cxn modelId="{43F8A7EE-0E2E-4E66-9210-317EF9F75928}" type="presParOf" srcId="{E8B14838-CB60-415E-9896-03350DE01E38}" destId="{B4E9D961-9B0C-40C9-AE2E-6C3DD5930F35}" srcOrd="0" destOrd="0" presId="urn:microsoft.com/office/officeart/2005/8/layout/vList5"/>
    <dgm:cxn modelId="{F5E0E725-5FDF-4F4C-8147-04F40345969B}" type="presParOf" srcId="{E8B14838-CB60-415E-9896-03350DE01E38}" destId="{7F2C9813-0623-48D9-9C35-7E177D039B47}" srcOrd="1" destOrd="0" presId="urn:microsoft.com/office/officeart/2005/8/layout/vList5"/>
    <dgm:cxn modelId="{022ED87E-1816-48E4-9295-9059D8D7FB69}" type="presParOf" srcId="{FDB7F1A3-5796-4A6C-883C-7171D5EC2979}" destId="{5788BC73-CA79-4CA0-87D8-2F4B0E201ED8}" srcOrd="3" destOrd="0" presId="urn:microsoft.com/office/officeart/2005/8/layout/vList5"/>
    <dgm:cxn modelId="{BA936DA0-CF12-451E-877B-792BFE3B52F8}" type="presParOf" srcId="{FDB7F1A3-5796-4A6C-883C-7171D5EC2979}" destId="{397F7C1C-DCDB-43AD-A535-BA074F612BE6}" srcOrd="4" destOrd="0" presId="urn:microsoft.com/office/officeart/2005/8/layout/vList5"/>
    <dgm:cxn modelId="{159AA410-250E-430E-A705-1BC511A4C529}" type="presParOf" srcId="{397F7C1C-DCDB-43AD-A535-BA074F612BE6}" destId="{E923775B-72F5-40AC-AD7D-1A11ECCEA9D9}" srcOrd="0" destOrd="0" presId="urn:microsoft.com/office/officeart/2005/8/layout/vList5"/>
    <dgm:cxn modelId="{8CAA0743-029B-41A6-AC31-EE4907FEBEE3}" type="presParOf" srcId="{397F7C1C-DCDB-43AD-A535-BA074F612BE6}" destId="{3B0A97E4-706F-4952-A2C0-96F473D39CE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FA1D91-3000-49C0-8640-DDCF285970F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D0AA37-59D7-4A65-90CF-C93E8ED0F4DF}">
      <dgm:prSet phldrT="[Текст]" custT="1"/>
      <dgm:spPr/>
      <dgm:t>
        <a:bodyPr/>
        <a:lstStyle/>
        <a:p>
          <a:r>
            <a: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размер субсидии не более 1 млн. руб. за проект</a:t>
          </a:r>
          <a:endParaRPr lang="ru-RU" sz="2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408DA9-B3FA-4A94-8DFA-2A224FC26D42}" type="parTrans" cxnId="{958A50F5-E502-4EBC-8A54-AE0947D8FFCC}">
      <dgm:prSet/>
      <dgm:spPr/>
      <dgm:t>
        <a:bodyPr/>
        <a:lstStyle/>
        <a:p>
          <a:endParaRPr lang="ru-RU"/>
        </a:p>
      </dgm:t>
    </dgm:pt>
    <dgm:pt modelId="{B132CA7B-FA25-4E6D-920B-B70F91761586}" type="sibTrans" cxnId="{958A50F5-E502-4EBC-8A54-AE0947D8FFCC}">
      <dgm:prSet/>
      <dgm:spPr/>
      <dgm:t>
        <a:bodyPr/>
        <a:lstStyle/>
        <a:p>
          <a:endParaRPr lang="ru-RU"/>
        </a:p>
      </dgm:t>
    </dgm:pt>
    <dgm:pt modelId="{3B8AEF39-AD03-411A-AD43-BB70D019E82E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счет средств республиканского бюджета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1B5D29-0DF0-4A76-A95A-A0CD964E7D82}" type="parTrans" cxnId="{746C152B-130B-4F27-84E0-478555A4190D}">
      <dgm:prSet/>
      <dgm:spPr/>
      <dgm:t>
        <a:bodyPr/>
        <a:lstStyle/>
        <a:p>
          <a:endParaRPr lang="ru-RU"/>
        </a:p>
      </dgm:t>
    </dgm:pt>
    <dgm:pt modelId="{A6ACBD1F-6F10-4A26-ACC4-1EA625315718}" type="sibTrans" cxnId="{746C152B-130B-4F27-84E0-478555A4190D}">
      <dgm:prSet/>
      <dgm:spPr/>
      <dgm:t>
        <a:bodyPr/>
        <a:lstStyle/>
        <a:p>
          <a:endParaRPr lang="ru-RU"/>
        </a:p>
      </dgm:t>
    </dgm:pt>
    <dgm:pt modelId="{6DB94C50-6053-4C72-87B0-3C1B155F520A}" type="pres">
      <dgm:prSet presAssocID="{2AFA1D91-3000-49C0-8640-DDCF285970F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11EBE4-BD11-4C66-BF5F-E633380607FF}" type="pres">
      <dgm:prSet presAssocID="{9AD0AA37-59D7-4A65-90CF-C93E8ED0F4DF}" presName="linNode" presStyleCnt="0"/>
      <dgm:spPr/>
    </dgm:pt>
    <dgm:pt modelId="{DB74D2A5-0725-40E2-91E7-5AF47E5E87A0}" type="pres">
      <dgm:prSet presAssocID="{9AD0AA37-59D7-4A65-90CF-C93E8ED0F4DF}" presName="parentText" presStyleLbl="node1" presStyleIdx="0" presStyleCnt="1" custScaleY="78256" custLinFactNeighborX="1564" custLinFactNeighborY="175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88DAA5-20C3-4B7E-8FB4-E28BC4967DAB}" type="pres">
      <dgm:prSet presAssocID="{9AD0AA37-59D7-4A65-90CF-C93E8ED0F4DF}" presName="descendantText" presStyleLbl="alignAccFollowNode1" presStyleIdx="0" presStyleCnt="1" custScaleY="532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374AA5-18AA-46F6-824F-3BEF98BEEDA6}" type="presOf" srcId="{3B8AEF39-AD03-411A-AD43-BB70D019E82E}" destId="{7E88DAA5-20C3-4B7E-8FB4-E28BC4967DAB}" srcOrd="0" destOrd="0" presId="urn:microsoft.com/office/officeart/2005/8/layout/vList5"/>
    <dgm:cxn modelId="{958A50F5-E502-4EBC-8A54-AE0947D8FFCC}" srcId="{2AFA1D91-3000-49C0-8640-DDCF285970F0}" destId="{9AD0AA37-59D7-4A65-90CF-C93E8ED0F4DF}" srcOrd="0" destOrd="0" parTransId="{76408DA9-B3FA-4A94-8DFA-2A224FC26D42}" sibTransId="{B132CA7B-FA25-4E6D-920B-B70F91761586}"/>
    <dgm:cxn modelId="{746C152B-130B-4F27-84E0-478555A4190D}" srcId="{9AD0AA37-59D7-4A65-90CF-C93E8ED0F4DF}" destId="{3B8AEF39-AD03-411A-AD43-BB70D019E82E}" srcOrd="0" destOrd="0" parTransId="{311B5D29-0DF0-4A76-A95A-A0CD964E7D82}" sibTransId="{A6ACBD1F-6F10-4A26-ACC4-1EA625315718}"/>
    <dgm:cxn modelId="{D869BEB2-2D9A-4B28-AF2E-CAF5A5DF3A29}" type="presOf" srcId="{9AD0AA37-59D7-4A65-90CF-C93E8ED0F4DF}" destId="{DB74D2A5-0725-40E2-91E7-5AF47E5E87A0}" srcOrd="0" destOrd="0" presId="urn:microsoft.com/office/officeart/2005/8/layout/vList5"/>
    <dgm:cxn modelId="{462F81AD-17AD-4871-A85C-9FF6D4BFB881}" type="presOf" srcId="{2AFA1D91-3000-49C0-8640-DDCF285970F0}" destId="{6DB94C50-6053-4C72-87B0-3C1B155F520A}" srcOrd="0" destOrd="0" presId="urn:microsoft.com/office/officeart/2005/8/layout/vList5"/>
    <dgm:cxn modelId="{E25E2207-81D6-4E85-92A7-E59D5B86E287}" type="presParOf" srcId="{6DB94C50-6053-4C72-87B0-3C1B155F520A}" destId="{2B11EBE4-BD11-4C66-BF5F-E633380607FF}" srcOrd="0" destOrd="0" presId="urn:microsoft.com/office/officeart/2005/8/layout/vList5"/>
    <dgm:cxn modelId="{F2D26B6C-14A4-4D9A-830C-FB1811588C7E}" type="presParOf" srcId="{2B11EBE4-BD11-4C66-BF5F-E633380607FF}" destId="{DB74D2A5-0725-40E2-91E7-5AF47E5E87A0}" srcOrd="0" destOrd="0" presId="urn:microsoft.com/office/officeart/2005/8/layout/vList5"/>
    <dgm:cxn modelId="{904FF4C5-78C3-4E12-B8CF-59F43B418CCD}" type="presParOf" srcId="{2B11EBE4-BD11-4C66-BF5F-E633380607FF}" destId="{7E88DAA5-20C3-4B7E-8FB4-E28BC4967DA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CF40F0-38B2-4E52-A74A-0503BB565E9D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E50E29FC-A88E-4938-AA1A-9F18D17121F9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Постановление КМ РА от 10.10. 2018 № 212 </a:t>
          </a:r>
        </a:p>
        <a:p>
          <a:pPr marL="0" marR="0" indent="0" defTabSz="4445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«О некоторых вопросах реализации проектов развития общественной инфраструктуры, основанных на местных инициативах»</a:t>
          </a:r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dirty="0"/>
        </a:p>
      </dgm:t>
    </dgm:pt>
    <dgm:pt modelId="{8516E0BF-D538-43F3-BD21-CED0BE48F378}" type="parTrans" cxnId="{66C16C97-2D1F-45A4-BC8A-92B9C4B45970}">
      <dgm:prSet/>
      <dgm:spPr/>
      <dgm:t>
        <a:bodyPr/>
        <a:lstStyle/>
        <a:p>
          <a:endParaRPr lang="ru-RU"/>
        </a:p>
      </dgm:t>
    </dgm:pt>
    <dgm:pt modelId="{97826003-0D48-42C6-977D-5C37D7D4C07E}" type="sibTrans" cxnId="{66C16C97-2D1F-45A4-BC8A-92B9C4B45970}">
      <dgm:prSet/>
      <dgm:spPr/>
      <dgm:t>
        <a:bodyPr/>
        <a:lstStyle/>
        <a:p>
          <a:endParaRPr lang="ru-RU"/>
        </a:p>
      </dgm:t>
    </dgm:pt>
    <dgm:pt modelId="{BBDAD7F9-486F-464D-A08F-A4F764077DB2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Приказ  МФ РА от 27.05. 2019 </a:t>
          </a:r>
        </a:p>
        <a:p>
          <a:pPr marL="0" marR="0" indent="0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№ 64-А «Об утверждении типовой формы  соглашения о предоставлении субсидии бюджету городского, сельского, поселения на софинансирование проектов развития общественной инфраструктуры, основанных на местных инициативах, на территориях городских, сельских поселений»</a:t>
          </a:r>
        </a:p>
        <a:p>
          <a:pPr marL="0" marR="0" indent="0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ru-RU" sz="900" dirty="0" smtClean="0"/>
        </a:p>
        <a:p>
          <a:pPr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dirty="0"/>
        </a:p>
      </dgm:t>
    </dgm:pt>
    <dgm:pt modelId="{918A5CB7-DE99-4035-9051-E49ED6AD5B67}" type="parTrans" cxnId="{240035FD-8C0A-4359-80FC-CD64DD253DC2}">
      <dgm:prSet/>
      <dgm:spPr/>
      <dgm:t>
        <a:bodyPr/>
        <a:lstStyle/>
        <a:p>
          <a:endParaRPr lang="ru-RU"/>
        </a:p>
      </dgm:t>
    </dgm:pt>
    <dgm:pt modelId="{5DA2A08D-4797-4199-B5D2-BCDB596156FB}" type="sibTrans" cxnId="{240035FD-8C0A-4359-80FC-CD64DD253DC2}">
      <dgm:prSet/>
      <dgm:spPr/>
      <dgm:t>
        <a:bodyPr/>
        <a:lstStyle/>
        <a:p>
          <a:endParaRPr lang="ru-RU"/>
        </a:p>
      </dgm:t>
    </dgm:pt>
    <dgm:pt modelId="{26B8E5D7-1630-47A6-8475-48946A4DCAF3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Приказ  МФ РА от 26.10. 2018</a:t>
          </a:r>
        </a:p>
        <a:p>
          <a:pPr marL="0" marR="0" indent="0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№ 116-А</a:t>
          </a:r>
        </a:p>
        <a:p>
          <a:pPr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«Об утверждении формы заявки для участия в конкурсном отборе проектов развития общественной инфраструктуры, основанных на местных инициативах»</a:t>
          </a:r>
          <a:endParaRPr lang="ru-RU" i="1" dirty="0"/>
        </a:p>
      </dgm:t>
    </dgm:pt>
    <dgm:pt modelId="{7F0154F2-615B-43B0-8E9E-3BA48C02C97B}" type="parTrans" cxnId="{5FD4BB1E-EE2B-4CFA-B926-579B73B3178A}">
      <dgm:prSet/>
      <dgm:spPr/>
      <dgm:t>
        <a:bodyPr/>
        <a:lstStyle/>
        <a:p>
          <a:endParaRPr lang="ru-RU"/>
        </a:p>
      </dgm:t>
    </dgm:pt>
    <dgm:pt modelId="{5B6F54D1-A040-4879-8D0B-D138490AB5D3}" type="sibTrans" cxnId="{5FD4BB1E-EE2B-4CFA-B926-579B73B3178A}">
      <dgm:prSet/>
      <dgm:spPr/>
      <dgm:t>
        <a:bodyPr/>
        <a:lstStyle/>
        <a:p>
          <a:endParaRPr lang="ru-RU"/>
        </a:p>
      </dgm:t>
    </dgm:pt>
    <dgm:pt modelId="{E4240764-1D19-4D03-B580-AD9716BB353C}" type="pres">
      <dgm:prSet presAssocID="{BECF40F0-38B2-4E52-A74A-0503BB565E9D}" presName="compositeShape" presStyleCnt="0">
        <dgm:presLayoutVars>
          <dgm:dir/>
          <dgm:resizeHandles/>
        </dgm:presLayoutVars>
      </dgm:prSet>
      <dgm:spPr/>
    </dgm:pt>
    <dgm:pt modelId="{1B0BECE0-7001-4931-8B65-E2F6F0D1E5BB}" type="pres">
      <dgm:prSet presAssocID="{BECF40F0-38B2-4E52-A74A-0503BB565E9D}" presName="pyramid" presStyleLbl="node1" presStyleIdx="0" presStyleCnt="1" custLinFactNeighborX="-34778" custLinFactNeighborY="-5732"/>
      <dgm:spPr/>
    </dgm:pt>
    <dgm:pt modelId="{EDFFA0DD-9B92-46D5-AA5E-A491FF32567B}" type="pres">
      <dgm:prSet presAssocID="{BECF40F0-38B2-4E52-A74A-0503BB565E9D}" presName="theList" presStyleCnt="0"/>
      <dgm:spPr/>
    </dgm:pt>
    <dgm:pt modelId="{509EE994-33E0-485E-8451-A7DFFA49CDE0}" type="pres">
      <dgm:prSet presAssocID="{E50E29FC-A88E-4938-AA1A-9F18D17121F9}" presName="aNode" presStyleLbl="fgAcc1" presStyleIdx="0" presStyleCnt="3" custScaleX="142243" custScaleY="74746" custLinFactY="-417" custLinFactNeighborX="-628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7757AB-A89B-44A3-9670-C27CABF03FB3}" type="pres">
      <dgm:prSet presAssocID="{E50E29FC-A88E-4938-AA1A-9F18D17121F9}" presName="aSpace" presStyleCnt="0"/>
      <dgm:spPr/>
    </dgm:pt>
    <dgm:pt modelId="{5FEB86F4-D9C4-44A6-8C85-CD9762BFA709}" type="pres">
      <dgm:prSet presAssocID="{BBDAD7F9-486F-464D-A08F-A4F764077DB2}" presName="aNode" presStyleLbl="fgAcc1" presStyleIdx="1" presStyleCnt="3" custScaleX="160096" custScaleY="1343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E9FCE7-266E-4445-B9BF-C33FA2E3F06C}" type="pres">
      <dgm:prSet presAssocID="{BBDAD7F9-486F-464D-A08F-A4F764077DB2}" presName="aSpace" presStyleCnt="0"/>
      <dgm:spPr/>
    </dgm:pt>
    <dgm:pt modelId="{9907EDC3-8B94-4BE5-AD45-E0094FF13BAD}" type="pres">
      <dgm:prSet presAssocID="{26B8E5D7-1630-47A6-8475-48946A4DCAF3}" presName="aNode" presStyleLbl="fgAcc1" presStyleIdx="2" presStyleCnt="3" custScaleX="1545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C2A033-C050-422D-A457-27EDC3154673}" type="pres">
      <dgm:prSet presAssocID="{26B8E5D7-1630-47A6-8475-48946A4DCAF3}" presName="aSpace" presStyleCnt="0"/>
      <dgm:spPr/>
    </dgm:pt>
  </dgm:ptLst>
  <dgm:cxnLst>
    <dgm:cxn modelId="{22D17859-5B7B-402C-823F-62D85831DFC7}" type="presOf" srcId="{E50E29FC-A88E-4938-AA1A-9F18D17121F9}" destId="{509EE994-33E0-485E-8451-A7DFFA49CDE0}" srcOrd="0" destOrd="0" presId="urn:microsoft.com/office/officeart/2005/8/layout/pyramid2"/>
    <dgm:cxn modelId="{5FD4BB1E-EE2B-4CFA-B926-579B73B3178A}" srcId="{BECF40F0-38B2-4E52-A74A-0503BB565E9D}" destId="{26B8E5D7-1630-47A6-8475-48946A4DCAF3}" srcOrd="2" destOrd="0" parTransId="{7F0154F2-615B-43B0-8E9E-3BA48C02C97B}" sibTransId="{5B6F54D1-A040-4879-8D0B-D138490AB5D3}"/>
    <dgm:cxn modelId="{BEDC4978-B223-4033-AAE8-80A94C1D68D7}" type="presOf" srcId="{26B8E5D7-1630-47A6-8475-48946A4DCAF3}" destId="{9907EDC3-8B94-4BE5-AD45-E0094FF13BAD}" srcOrd="0" destOrd="0" presId="urn:microsoft.com/office/officeart/2005/8/layout/pyramid2"/>
    <dgm:cxn modelId="{66C16C97-2D1F-45A4-BC8A-92B9C4B45970}" srcId="{BECF40F0-38B2-4E52-A74A-0503BB565E9D}" destId="{E50E29FC-A88E-4938-AA1A-9F18D17121F9}" srcOrd="0" destOrd="0" parTransId="{8516E0BF-D538-43F3-BD21-CED0BE48F378}" sibTransId="{97826003-0D48-42C6-977D-5C37D7D4C07E}"/>
    <dgm:cxn modelId="{4354748A-7A9D-4D4B-AC7B-2AF6E1EACC9D}" type="presOf" srcId="{BBDAD7F9-486F-464D-A08F-A4F764077DB2}" destId="{5FEB86F4-D9C4-44A6-8C85-CD9762BFA709}" srcOrd="0" destOrd="0" presId="urn:microsoft.com/office/officeart/2005/8/layout/pyramid2"/>
    <dgm:cxn modelId="{240035FD-8C0A-4359-80FC-CD64DD253DC2}" srcId="{BECF40F0-38B2-4E52-A74A-0503BB565E9D}" destId="{BBDAD7F9-486F-464D-A08F-A4F764077DB2}" srcOrd="1" destOrd="0" parTransId="{918A5CB7-DE99-4035-9051-E49ED6AD5B67}" sibTransId="{5DA2A08D-4797-4199-B5D2-BCDB596156FB}"/>
    <dgm:cxn modelId="{CAF965E8-3863-4D48-91A6-F9E9FC61E945}" type="presOf" srcId="{BECF40F0-38B2-4E52-A74A-0503BB565E9D}" destId="{E4240764-1D19-4D03-B580-AD9716BB353C}" srcOrd="0" destOrd="0" presId="urn:microsoft.com/office/officeart/2005/8/layout/pyramid2"/>
    <dgm:cxn modelId="{04302111-E751-4FDA-9854-F2224CF03124}" type="presParOf" srcId="{E4240764-1D19-4D03-B580-AD9716BB353C}" destId="{1B0BECE0-7001-4931-8B65-E2F6F0D1E5BB}" srcOrd="0" destOrd="0" presId="urn:microsoft.com/office/officeart/2005/8/layout/pyramid2"/>
    <dgm:cxn modelId="{4709F295-23A3-4D78-95F2-125DDDD8C781}" type="presParOf" srcId="{E4240764-1D19-4D03-B580-AD9716BB353C}" destId="{EDFFA0DD-9B92-46D5-AA5E-A491FF32567B}" srcOrd="1" destOrd="0" presId="urn:microsoft.com/office/officeart/2005/8/layout/pyramid2"/>
    <dgm:cxn modelId="{6F8BA493-E242-47B0-88A6-C3A94F70B426}" type="presParOf" srcId="{EDFFA0DD-9B92-46D5-AA5E-A491FF32567B}" destId="{509EE994-33E0-485E-8451-A7DFFA49CDE0}" srcOrd="0" destOrd="0" presId="urn:microsoft.com/office/officeart/2005/8/layout/pyramid2"/>
    <dgm:cxn modelId="{97CCB99A-D040-4683-8C04-48BD87A3B71A}" type="presParOf" srcId="{EDFFA0DD-9B92-46D5-AA5E-A491FF32567B}" destId="{6A7757AB-A89B-44A3-9670-C27CABF03FB3}" srcOrd="1" destOrd="0" presId="urn:microsoft.com/office/officeart/2005/8/layout/pyramid2"/>
    <dgm:cxn modelId="{CC8F068B-4C8F-4186-873A-5E97B5D0E44C}" type="presParOf" srcId="{EDFFA0DD-9B92-46D5-AA5E-A491FF32567B}" destId="{5FEB86F4-D9C4-44A6-8C85-CD9762BFA709}" srcOrd="2" destOrd="0" presId="urn:microsoft.com/office/officeart/2005/8/layout/pyramid2"/>
    <dgm:cxn modelId="{39E3C604-993D-4CD0-8A5B-39D6F9D0B888}" type="presParOf" srcId="{EDFFA0DD-9B92-46D5-AA5E-A491FF32567B}" destId="{12E9FCE7-266E-4445-B9BF-C33FA2E3F06C}" srcOrd="3" destOrd="0" presId="urn:microsoft.com/office/officeart/2005/8/layout/pyramid2"/>
    <dgm:cxn modelId="{B86993E4-68F1-41B0-9E54-D4540E8FB80B}" type="presParOf" srcId="{EDFFA0DD-9B92-46D5-AA5E-A491FF32567B}" destId="{9907EDC3-8B94-4BE5-AD45-E0094FF13BAD}" srcOrd="4" destOrd="0" presId="urn:microsoft.com/office/officeart/2005/8/layout/pyramid2"/>
    <dgm:cxn modelId="{2A62794A-0F78-479F-8FAB-2948B8D55AA8}" type="presParOf" srcId="{EDFFA0DD-9B92-46D5-AA5E-A491FF32567B}" destId="{75C2A033-C050-422D-A457-27EDC3154673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8C3D28-33BA-4C61-A79C-F8313036B0B0}">
      <dsp:nvSpPr>
        <dsp:cNvPr id="0" name=""/>
        <dsp:cNvSpPr/>
      </dsp:nvSpPr>
      <dsp:spPr>
        <a:xfrm rot="5400000">
          <a:off x="-253042" y="285134"/>
          <a:ext cx="1686952" cy="11808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Цель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622524"/>
        <a:ext cx="1180866" cy="506086"/>
      </dsp:txXfrm>
    </dsp:sp>
    <dsp:sp modelId="{FBB1592C-6B2B-4C3A-96FA-DC02D369C13E}">
      <dsp:nvSpPr>
        <dsp:cNvPr id="0" name=""/>
        <dsp:cNvSpPr/>
      </dsp:nvSpPr>
      <dsp:spPr>
        <a:xfrm rot="5400000">
          <a:off x="3854641" y="-2641683"/>
          <a:ext cx="1096519" cy="64440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активизация участия жителей в определении приоритетов расходования средств местного бюджета и поддержка инициатив жителей в решении вопросов местного значения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180866" y="85620"/>
        <a:ext cx="6390541" cy="989463"/>
      </dsp:txXfrm>
    </dsp:sp>
    <dsp:sp modelId="{1FF98834-1A9E-43E9-B06E-ECFD04A93D67}">
      <dsp:nvSpPr>
        <dsp:cNvPr id="0" name=""/>
        <dsp:cNvSpPr/>
      </dsp:nvSpPr>
      <dsp:spPr>
        <a:xfrm rot="5400000">
          <a:off x="-253042" y="2112753"/>
          <a:ext cx="1686952" cy="11808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Задачи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2450143"/>
        <a:ext cx="1180866" cy="506086"/>
      </dsp:txXfrm>
    </dsp:sp>
    <dsp:sp modelId="{D53492F0-7001-461A-99A6-31341877ABB5}">
      <dsp:nvSpPr>
        <dsp:cNvPr id="0" name=""/>
        <dsp:cNvSpPr/>
      </dsp:nvSpPr>
      <dsp:spPr>
        <a:xfrm rot="5400000">
          <a:off x="3544387" y="-814064"/>
          <a:ext cx="1717028" cy="64440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повышение эффективности бюджетных расходов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повышение открытости деятельности органов местного самоуправления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взаимодействия органов местного самоуправления и населения муниципального образования «Город Майкоп»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180867" y="1633274"/>
        <a:ext cx="6360251" cy="1549392"/>
      </dsp:txXfrm>
    </dsp:sp>
    <dsp:sp modelId="{98DE0509-B5D0-459D-A67E-6A26A1D2C9BE}">
      <dsp:nvSpPr>
        <dsp:cNvPr id="0" name=""/>
        <dsp:cNvSpPr/>
      </dsp:nvSpPr>
      <dsp:spPr>
        <a:xfrm rot="5400000">
          <a:off x="-253042" y="3814866"/>
          <a:ext cx="1686952" cy="11808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Участники проекта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4152256"/>
        <a:ext cx="1180866" cy="506086"/>
      </dsp:txXfrm>
    </dsp:sp>
    <dsp:sp modelId="{8406BF49-067E-4ACE-B1FD-86BA68B50E78}">
      <dsp:nvSpPr>
        <dsp:cNvPr id="0" name=""/>
        <dsp:cNvSpPr/>
      </dsp:nvSpPr>
      <dsp:spPr>
        <a:xfrm rot="5400000">
          <a:off x="3622168" y="1087070"/>
          <a:ext cx="1561465" cy="64440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муниципальное образование «Город Майкоп»; 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жители, индивидуальные предприниматели, юридические лица, общественные организации, осуществляющие свою деятельность на территории  муниципального образования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180866" y="3604596"/>
        <a:ext cx="6367845" cy="14090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165DA-9258-4070-836F-1259E26E6C8E}">
      <dsp:nvSpPr>
        <dsp:cNvPr id="0" name=""/>
        <dsp:cNvSpPr/>
      </dsp:nvSpPr>
      <dsp:spPr>
        <a:xfrm rot="5400000">
          <a:off x="5155298" y="-2081966"/>
          <a:ext cx="88165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счет средств бюджета муниципального образования «Город Майкоп»</a:t>
          </a:r>
          <a:endParaRPr lang="ru-RU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962656" y="153715"/>
        <a:ext cx="5223905" cy="795581"/>
      </dsp:txXfrm>
    </dsp:sp>
    <dsp:sp modelId="{2EB19001-9187-4FD3-8B2D-11CD26AA2414}">
      <dsp:nvSpPr>
        <dsp:cNvPr id="0" name=""/>
        <dsp:cNvSpPr/>
      </dsp:nvSpPr>
      <dsp:spPr>
        <a:xfrm>
          <a:off x="0" y="468"/>
          <a:ext cx="2962656" cy="11020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менее 10%</a:t>
          </a:r>
          <a:endParaRPr lang="ru-RU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799" y="54267"/>
        <a:ext cx="2855058" cy="994476"/>
      </dsp:txXfrm>
    </dsp:sp>
    <dsp:sp modelId="{7F2C9813-0623-48D9-9C35-7E177D039B47}">
      <dsp:nvSpPr>
        <dsp:cNvPr id="0" name=""/>
        <dsp:cNvSpPr/>
      </dsp:nvSpPr>
      <dsp:spPr>
        <a:xfrm rot="5400000">
          <a:off x="5155298" y="-924788"/>
          <a:ext cx="88165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 стороны населения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962656" y="1310893"/>
        <a:ext cx="5223905" cy="795581"/>
      </dsp:txXfrm>
    </dsp:sp>
    <dsp:sp modelId="{B4E9D961-9B0C-40C9-AE2E-6C3DD5930F35}">
      <dsp:nvSpPr>
        <dsp:cNvPr id="0" name=""/>
        <dsp:cNvSpPr/>
      </dsp:nvSpPr>
      <dsp:spPr>
        <a:xfrm>
          <a:off x="0" y="1157646"/>
          <a:ext cx="2962656" cy="11020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 smtClean="0"/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менее 5%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500" kern="1200" dirty="0"/>
        </a:p>
      </dsp:txBody>
      <dsp:txXfrm>
        <a:off x="53799" y="1211445"/>
        <a:ext cx="2855058" cy="994476"/>
      </dsp:txXfrm>
    </dsp:sp>
    <dsp:sp modelId="{3B0A97E4-706F-4952-A2C0-96F473D39CED}">
      <dsp:nvSpPr>
        <dsp:cNvPr id="0" name=""/>
        <dsp:cNvSpPr/>
      </dsp:nvSpPr>
      <dsp:spPr>
        <a:xfrm rot="5400000">
          <a:off x="5155298" y="122650"/>
          <a:ext cx="88165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из других внебюджетных источников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962656" y="2358332"/>
        <a:ext cx="5223905" cy="795581"/>
      </dsp:txXfrm>
    </dsp:sp>
    <dsp:sp modelId="{E923775B-72F5-40AC-AD7D-1A11ECCEA9D9}">
      <dsp:nvSpPr>
        <dsp:cNvPr id="0" name=""/>
        <dsp:cNvSpPr/>
      </dsp:nvSpPr>
      <dsp:spPr>
        <a:xfrm>
          <a:off x="10323" y="2354394"/>
          <a:ext cx="2962656" cy="8425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менее 10%</a:t>
          </a:r>
          <a:endParaRPr lang="ru-RU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453" y="2395524"/>
        <a:ext cx="2880396" cy="7602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88DAA5-20C3-4B7E-8FB4-E28BC4967DAB}">
      <dsp:nvSpPr>
        <dsp:cNvPr id="0" name=""/>
        <dsp:cNvSpPr/>
      </dsp:nvSpPr>
      <dsp:spPr>
        <a:xfrm rot="5400000">
          <a:off x="5261335" y="-1847262"/>
          <a:ext cx="66958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счет средств республиканского бюджета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962656" y="484103"/>
        <a:ext cx="5234258" cy="604213"/>
      </dsp:txXfrm>
    </dsp:sp>
    <dsp:sp modelId="{DB74D2A5-0725-40E2-91E7-5AF47E5E87A0}">
      <dsp:nvSpPr>
        <dsp:cNvPr id="0" name=""/>
        <dsp:cNvSpPr/>
      </dsp:nvSpPr>
      <dsp:spPr>
        <a:xfrm>
          <a:off x="82375" y="199091"/>
          <a:ext cx="2962656" cy="12293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размер субсидии не более 1 млн. руб. за проект</a:t>
          </a:r>
          <a:endParaRPr lang="ru-RU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2385" y="259101"/>
        <a:ext cx="2842636" cy="11092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0BECE0-7001-4931-8B65-E2F6F0D1E5BB}">
      <dsp:nvSpPr>
        <dsp:cNvPr id="0" name=""/>
        <dsp:cNvSpPr/>
      </dsp:nvSpPr>
      <dsp:spPr>
        <a:xfrm>
          <a:off x="0" y="0"/>
          <a:ext cx="5145435" cy="5145435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9EE994-33E0-485E-8451-A7DFFA49CDE0}">
      <dsp:nvSpPr>
        <dsp:cNvPr id="0" name=""/>
        <dsp:cNvSpPr/>
      </dsp:nvSpPr>
      <dsp:spPr>
        <a:xfrm>
          <a:off x="2309756" y="364755"/>
          <a:ext cx="4757363" cy="88638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00" b="1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Постановление КМ РА от 10.10. 2018 № 212 </a:t>
          </a:r>
        </a:p>
        <a:p>
          <a:pPr marL="0" marR="0" lvl="0" indent="0" algn="ctr" defTabSz="4445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4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«О некоторых вопросах реализации проектов развития общественной инфраструктуры, основанных на местных инициативах»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>
        <a:off x="2353026" y="408025"/>
        <a:ext cx="4670823" cy="799844"/>
      </dsp:txXfrm>
    </dsp:sp>
    <dsp:sp modelId="{5FEB86F4-D9C4-44A6-8C85-CD9762BFA709}">
      <dsp:nvSpPr>
        <dsp:cNvPr id="0" name=""/>
        <dsp:cNvSpPr/>
      </dsp:nvSpPr>
      <dsp:spPr>
        <a:xfrm>
          <a:off x="2221444" y="1552550"/>
          <a:ext cx="5354463" cy="15926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Приказ  МФ РА от 27.05. 2019 </a:t>
          </a:r>
        </a:p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4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№ 64-А «Об утверждении типовой формы  соглашения о предоставлении субсидии бюджету городского, сельского, поселения на софинансирование проектов развития общественной инфраструктуры, основанных на местных инициативах, на территориях городских, сельских поселений»</a:t>
          </a:r>
        </a:p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ru-RU" sz="900" kern="1200" dirty="0" smtClean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>
        <a:off x="2299189" y="1630295"/>
        <a:ext cx="5198973" cy="1437134"/>
      </dsp:txXfrm>
    </dsp:sp>
    <dsp:sp modelId="{9907EDC3-8B94-4BE5-AD45-E0094FF13BAD}">
      <dsp:nvSpPr>
        <dsp:cNvPr id="0" name=""/>
        <dsp:cNvSpPr/>
      </dsp:nvSpPr>
      <dsp:spPr>
        <a:xfrm>
          <a:off x="2314606" y="3293407"/>
          <a:ext cx="5168139" cy="118586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Приказ  МФ РА от 26.10. 2018</a:t>
          </a:r>
        </a:p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3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№ 116-А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«Об утверждении формы заявки для участия в конкурсном отборе проектов развития общественной инфраструктуры, основанных на местных инициативах»</a:t>
          </a:r>
          <a:endParaRPr lang="ru-RU" sz="1300" i="1" kern="1200" dirty="0"/>
        </a:p>
      </dsp:txBody>
      <dsp:txXfrm>
        <a:off x="2372495" y="3351296"/>
        <a:ext cx="5052361" cy="10700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6A4F3-0FE5-4567-BFAD-83C5387CD875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354FD-5C8E-4AE2-9340-FE2670532D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309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354FD-5C8E-4AE2-9340-FE2670532D4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05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User\Pictures\Marketplace-News-Roundu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100811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Microsoft Uighur" panose="02000000000000000000" pitchFamily="2" charset="-78"/>
              </a:rPr>
              <a:t>Инициативное бюджетирование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Microsoft Uighur" panose="02000000000000000000" pitchFamily="2" charset="-78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650920999"/>
              </p:ext>
            </p:extLst>
          </p:nvPr>
        </p:nvGraphicFramePr>
        <p:xfrm>
          <a:off x="683568" y="1196752"/>
          <a:ext cx="762493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0185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9" descr="D:\User\Pictures\Marketplace-News-Roundu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i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Angsana New" panose="02020603050405020304" pitchFamily="18" charset="-34"/>
              </a:rPr>
              <a:t>Каждый проект должен предусматривать следующие источники финансового обеспечения реализации мероприятий и условия софинансирования в денежной форме:</a:t>
            </a:r>
            <a:endParaRPr lang="ru-RU" sz="2000" b="1" i="1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Angsana New" panose="02020603050405020304" pitchFamily="18" charset="-34"/>
            </a:endParaRPr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9798098"/>
              </p:ext>
            </p:extLst>
          </p:nvPr>
        </p:nvGraphicFramePr>
        <p:xfrm>
          <a:off x="457200" y="1600200"/>
          <a:ext cx="8229600" cy="3196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2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8251355"/>
              </p:ext>
            </p:extLst>
          </p:nvPr>
        </p:nvGraphicFramePr>
        <p:xfrm>
          <a:off x="467544" y="4736901"/>
          <a:ext cx="8229600" cy="1572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88719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User\Pictures\Marketplace-News-Roundu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8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b="1" i="1" dirty="0">
                <a:latin typeface="Times New Roman" panose="02020603050405020304" pitchFamily="18" charset="0"/>
                <a:cs typeface="Arabic Typesetting" panose="03020402040406030203" pitchFamily="66" charset="-78"/>
              </a:rPr>
              <a:t>Нормативно-правовая база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4564179"/>
              </p:ext>
            </p:extLst>
          </p:nvPr>
        </p:nvGraphicFramePr>
        <p:xfrm>
          <a:off x="457200" y="980728"/>
          <a:ext cx="8229600" cy="5145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81322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 trans="56000" pressure="18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7504" y="473824"/>
            <a:ext cx="8640960" cy="175432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E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1" u="none" strike="noStrike" kern="1200" cap="none" spc="0" normalizeH="0" baseline="0" noProof="0" dirty="0">
                <a:ln w="12700">
                  <a:solidFill>
                    <a:srgbClr val="1B587C">
                      <a:lumMod val="50000"/>
                    </a:srgbClr>
                  </a:solidFill>
                  <a:prstDash val="solid"/>
                </a:ln>
                <a:solidFill>
                  <a:srgbClr val="3E42E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Финансовое управление администрации муниципального образования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1" u="none" strike="noStrike" kern="1200" cap="none" spc="0" normalizeH="0" baseline="0" noProof="0" dirty="0">
                <a:ln w="12700">
                  <a:solidFill>
                    <a:srgbClr val="1B587C">
                      <a:lumMod val="50000"/>
                    </a:srgbClr>
                  </a:solidFill>
                  <a:prstDash val="solid"/>
                </a:ln>
                <a:solidFill>
                  <a:srgbClr val="3E42E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«Город Майкоп»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 w="12700">
                <a:solidFill>
                  <a:srgbClr val="1B587C">
                    <a:lumMod val="50000"/>
                  </a:srgbClr>
                </a:solidFill>
                <a:prstDash val="solid"/>
              </a:ln>
              <a:solidFill>
                <a:srgbClr val="9F2936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9F2936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http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://maikop.ru/ekonomika-i-finansy/finansovoe-upravlenie/</a:t>
            </a:r>
            <a:endParaRPr kumimoji="0" lang="ru-RU" sz="1600" b="1" i="0" u="none" strike="noStrike" kern="1200" cap="none" spc="0" normalizeH="0" baseline="0" noProof="0" dirty="0">
              <a:ln w="12700">
                <a:solidFill>
                  <a:srgbClr val="1B587C">
                    <a:lumMod val="50000"/>
                  </a:srgbClr>
                </a:solidFill>
                <a:prstDash val="solid"/>
              </a:ln>
              <a:solidFill>
                <a:srgbClr val="32323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Группа 7"/>
          <p:cNvGrpSpPr>
            <a:grpSpLocks/>
          </p:cNvGrpSpPr>
          <p:nvPr/>
        </p:nvGrpSpPr>
        <p:grpSpPr bwMode="auto">
          <a:xfrm>
            <a:off x="850661" y="2375649"/>
            <a:ext cx="4010027" cy="947738"/>
            <a:chOff x="1126278" y="2636912"/>
            <a:chExt cx="4009761" cy="947400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6278" y="2636912"/>
              <a:ext cx="936104" cy="947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0" name="TextBox 4"/>
            <p:cNvSpPr txBox="1">
              <a:spLocks noChangeArrowheads="1"/>
            </p:cNvSpPr>
            <p:nvPr/>
          </p:nvSpPr>
          <p:spPr bwMode="auto">
            <a:xfrm>
              <a:off x="2483768" y="2987501"/>
              <a:ext cx="2652271" cy="2769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s-E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323232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Телефон (факс) 8(8772) 52-26-00 </a:t>
              </a:r>
            </a:p>
          </p:txBody>
        </p:sp>
      </p:grpSp>
      <p:grpSp>
        <p:nvGrpSpPr>
          <p:cNvPr id="12" name="Группа 11"/>
          <p:cNvGrpSpPr>
            <a:grpSpLocks/>
          </p:cNvGrpSpPr>
          <p:nvPr/>
        </p:nvGrpSpPr>
        <p:grpSpPr bwMode="auto">
          <a:xfrm>
            <a:off x="3851920" y="3356273"/>
            <a:ext cx="3397249" cy="930275"/>
            <a:chOff x="1145087" y="3735129"/>
            <a:chExt cx="3397343" cy="930145"/>
          </a:xfrm>
        </p:grpSpPr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5087" y="3735129"/>
              <a:ext cx="936104" cy="93014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4" name="TextBox 7"/>
            <p:cNvSpPr txBox="1">
              <a:spLocks noChangeArrowheads="1"/>
            </p:cNvSpPr>
            <p:nvPr/>
          </p:nvSpPr>
          <p:spPr bwMode="auto">
            <a:xfrm>
              <a:off x="2488247" y="3956123"/>
              <a:ext cx="2054183" cy="276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s-E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ru-RU" sz="1200" b="1" i="0" u="none" strike="noStrike" kern="1200" cap="none" spc="0" normalizeH="0" baseline="0" noProof="0">
                  <a:ln>
                    <a:noFill/>
                  </a:ln>
                  <a:solidFill>
                    <a:srgbClr val="323232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E-mail: fdmra@maikop.ru</a:t>
              </a:r>
              <a:endPara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</p:grpSp>
      <p:grpSp>
        <p:nvGrpSpPr>
          <p:cNvPr id="17" name="Группа 16"/>
          <p:cNvGrpSpPr>
            <a:grpSpLocks/>
          </p:cNvGrpSpPr>
          <p:nvPr/>
        </p:nvGrpSpPr>
        <p:grpSpPr bwMode="auto">
          <a:xfrm>
            <a:off x="827458" y="4232458"/>
            <a:ext cx="6985001" cy="649288"/>
            <a:chOff x="650205" y="4804885"/>
            <a:chExt cx="6984179" cy="648071"/>
          </a:xfrm>
        </p:grpSpPr>
        <p:grpSp>
          <p:nvGrpSpPr>
            <p:cNvPr id="18" name="Группа 17"/>
            <p:cNvGrpSpPr>
              <a:grpSpLocks/>
            </p:cNvGrpSpPr>
            <p:nvPr/>
          </p:nvGrpSpPr>
          <p:grpSpPr bwMode="auto">
            <a:xfrm>
              <a:off x="650205" y="4804885"/>
              <a:ext cx="1368152" cy="648071"/>
              <a:chOff x="663389" y="4936055"/>
              <a:chExt cx="1512168" cy="697278"/>
            </a:xfrm>
          </p:grpSpPr>
          <p:pic>
            <p:nvPicPr>
              <p:cNvPr id="20" name="Рисунок 19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3389" y="4936055"/>
                <a:ext cx="1512168" cy="697278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sp>
            <p:nvSpPr>
              <p:cNvPr id="21" name="TextBox 12"/>
              <p:cNvSpPr txBox="1">
                <a:spLocks noChangeArrowheads="1"/>
              </p:cNvSpPr>
              <p:nvPr/>
            </p:nvSpPr>
            <p:spPr bwMode="auto">
              <a:xfrm>
                <a:off x="835494" y="5138983"/>
                <a:ext cx="1174918" cy="297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es-E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323232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ПРИЕМНАЯ</a:t>
                </a:r>
              </a:p>
            </p:txBody>
          </p:sp>
        </p:grpSp>
        <p:sp>
          <p:nvSpPr>
            <p:cNvPr id="19" name="TextBox 10"/>
            <p:cNvSpPr txBox="1">
              <a:spLocks noChangeArrowheads="1"/>
            </p:cNvSpPr>
            <p:nvPr/>
          </p:nvSpPr>
          <p:spPr bwMode="auto">
            <a:xfrm>
              <a:off x="2085004" y="4949878"/>
              <a:ext cx="5549380" cy="460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s-E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200" b="1" i="0" u="none" strike="noStrike" kern="1200" cap="none" spc="0" normalizeH="0" baseline="0" noProof="0">
                  <a:ln>
                    <a:noFill/>
                  </a:ln>
                  <a:solidFill>
                    <a:srgbClr val="323232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385000, Республика Адыгея, город Майкоп, ул. Краснооктябрьская, 21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1200" b="1" i="0" u="none" strike="noStrike" kern="1200" cap="none" spc="0" normalizeH="0" baseline="0" noProof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2327564" y="5041222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Arial"/>
              </a:rPr>
              <a:t>График работы:</a:t>
            </a: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Arial"/>
              </a:rPr>
              <a:t> понедельник –четверг с 9-00 до 18-00</a:t>
            </a: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Arial"/>
              </a:rPr>
              <a:t>Пятница с 9-00 до 17-00 </a:t>
            </a: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Arial"/>
              </a:rPr>
              <a:t>перерыв с 13-00 до 13-48</a:t>
            </a:r>
          </a:p>
        </p:txBody>
      </p:sp>
    </p:spTree>
    <p:extLst>
      <p:ext uri="{BB962C8B-B14F-4D97-AF65-F5344CB8AC3E}">
        <p14:creationId xmlns:p14="http://schemas.microsoft.com/office/powerpoint/2010/main" val="31424771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137</TotalTime>
  <Words>292</Words>
  <Application>Microsoft Office PowerPoint</Application>
  <PresentationFormat>Экран (4:3)</PresentationFormat>
  <Paragraphs>42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Инициативное бюджетирование</vt:lpstr>
      <vt:lpstr>Каждый проект должен предусматривать следующие источники финансового обеспечения реализации мероприятий и условия софинансирования в денежной форме:</vt:lpstr>
      <vt:lpstr>Нормативно-правовая база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Инициативное бюджетирование</dc:title>
  <dc:creator>СемилетоваОД</dc:creator>
  <cp:lastModifiedBy>СемилетоваОД</cp:lastModifiedBy>
  <cp:revision>18</cp:revision>
  <cp:lastPrinted>2021-01-13T09:19:47Z</cp:lastPrinted>
  <dcterms:created xsi:type="dcterms:W3CDTF">2021-01-13T07:18:39Z</dcterms:created>
  <dcterms:modified xsi:type="dcterms:W3CDTF">2021-01-13T09:49:34Z</dcterms:modified>
</cp:coreProperties>
</file>